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24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5/17/2024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Bright And Spacious Top Floor Purpose Built Apartment Located In Sought After Area Of Exmouth With Stunning Communal Gardens and Car Port</a:t>
            </a:r>
          </a:p>
          <a:p>
            <a:pPr algn="ctr">
              <a:lnSpc>
                <a:spcPct val="127000"/>
              </a:lnSpc>
            </a:pPr>
            <a:r>
              <a:rPr lang="en-GB" sz="1400" kern="100" dirty="0">
                <a:effectLst/>
                <a:latin typeface="Helvetica" panose="020B0604020202020204" pitchFamily="34" charset="0"/>
                <a:ea typeface="Aptos" panose="020B0004020202020204" pitchFamily="34" charset="0"/>
                <a:cs typeface="Helvetica" panose="020B0604020202020204" pitchFamily="34" charset="0"/>
              </a:rPr>
              <a:t>Good Size Lounge/Dining Room * Sun Balcony With Pleasant Open Outlook * Kitchen/Breakfast Room * Two Double Bedrooms * Bathroom/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Double Glazed Windows And Gas Central Heating * Distant Views Towards The Coastline * Viewing Recommended</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£289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11 Aldborough Court, 21 Douglas Avenue, Exmouth, EX8 2HA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3067"/>
            <a:ext cx="6338444"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3"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1"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1" y="5412065"/>
            <a:ext cx="317195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19B64C8-3158-5CCD-CC05-842C122EBB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7516" y="7706117"/>
            <a:ext cx="2921707" cy="189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635049"/>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11 Aldborough Court, 21 Douglas Avenue, Exmouth, EX8 2HA</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dirty="0">
                <a:latin typeface="Helvetica" panose="020B0604020202020204" pitchFamily="34" charset="0"/>
                <a:cs typeface="Helvetica" panose="020B0604020202020204" pitchFamily="34" charset="0"/>
              </a:rPr>
              <a:t>Communal entrance with door intercom system with stairs rising to upper floor.  Private front door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   </a:t>
            </a:r>
            <a:r>
              <a:rPr lang="en-GB" sz="1400" dirty="0">
                <a:latin typeface="Helvetica" panose="020B0604020202020204" pitchFamily="34" charset="0"/>
                <a:cs typeface="Helvetica" panose="020B0604020202020204" pitchFamily="34" charset="0"/>
              </a:rPr>
              <a:t>Radiator, telephone point, deliveries cupboard, coats cupboard.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  17’11 x 13’11 (5.46m x 4.24m)   </a:t>
            </a:r>
            <a:r>
              <a:rPr lang="en-GB" sz="1400" dirty="0">
                <a:latin typeface="Helvetica" panose="020B0604020202020204" pitchFamily="34" charset="0"/>
                <a:cs typeface="Helvetica" panose="020B0604020202020204" pitchFamily="34" charset="0"/>
              </a:rPr>
              <a:t>A bright spacious room with double glazed window overlooking the beautifully kept and colourful communal gardens.  TV point, radiator, stone fire surround with wood mantel over, double glazed door giving access to SUN BALCONY with artificial lawn, glass balustrade and again with lovely views over the gardens and coastline beyond.</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KITCHEN/BREAKFAST ROOM:  14’4 x 8’10 (4.37m x 2.69m)  </a:t>
            </a:r>
            <a:r>
              <a:rPr lang="en-GB" sz="1400" dirty="0">
                <a:latin typeface="Helvetica" panose="020B0604020202020204" pitchFamily="34" charset="0"/>
                <a:cs typeface="Helvetica" panose="020B0604020202020204" pitchFamily="34" charset="0"/>
              </a:rPr>
              <a:t>A bright dual aspect room with double glazed windows to rear and side elevation fitted with a range of pattern worktops with inset single drainer sink unit, cupboards, drawer units, dishwasher, space and plumbing for washing machine beneath worktops, electric hob with built-in oven below and extractor hood over.  Tiled surrounds, wall mounted cupboards, upright larder style cupboard housing Worcester gas boiler for hot water and central heating.  Wood laminate flooring, radiator.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14’ x 11’11 (4.27m x 3.63m) </a:t>
            </a:r>
            <a:r>
              <a:rPr lang="en-GB" sz="1400" dirty="0">
                <a:latin typeface="Helvetica" panose="020B0604020202020204" pitchFamily="34" charset="0"/>
                <a:cs typeface="Helvetica" panose="020B0604020202020204" pitchFamily="34" charset="0"/>
              </a:rPr>
              <a:t> Radiator, built in wardrobe.</a:t>
            </a:r>
            <a:r>
              <a:rPr lang="en-GB" sz="1400" b="1" dirty="0">
                <a:latin typeface="Helvetica" panose="020B0604020202020204" pitchFamily="34" charset="0"/>
                <a:cs typeface="Helvetica" panose="020B0604020202020204" pitchFamily="34" charset="0"/>
              </a:rPr>
              <a:t> </a:t>
            </a:r>
            <a:r>
              <a:rPr lang="en-GB" sz="1400" dirty="0">
                <a:latin typeface="Helvetica" panose="020B0604020202020204" pitchFamily="34" charset="0"/>
                <a:cs typeface="Helvetica" panose="020B0604020202020204" pitchFamily="34" charset="0"/>
              </a:rPr>
              <a:t>Double glazed window overlooking the covered balcony and communal gardens beyond. Sea views.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12’3 x 11’8 (3.73m x 3.56m)  </a:t>
            </a:r>
            <a:r>
              <a:rPr lang="en-GB" sz="1400" dirty="0">
                <a:latin typeface="Helvetica" panose="020B0604020202020204" pitchFamily="34" charset="0"/>
                <a:cs typeface="Helvetica" panose="020B0604020202020204" pitchFamily="34" charset="0"/>
              </a:rPr>
              <a:t>Double glazed window to rear elevation, radiator.</a:t>
            </a:r>
          </a:p>
          <a:p>
            <a:endParaRPr lang="en-GB" sz="1400" dirty="0">
              <a:solidFill>
                <a:srgbClr val="000000"/>
              </a:solidFill>
              <a:highlight>
                <a:srgbClr val="FFFFFF"/>
              </a:highlight>
              <a:latin typeface="Inter"/>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  8’4 x 8 (2.54m x 2.44m)  </a:t>
            </a:r>
            <a:r>
              <a:rPr lang="en-GB" sz="1400" dirty="0">
                <a:latin typeface="Helvetica" panose="020B0604020202020204" pitchFamily="34" charset="0"/>
                <a:cs typeface="Helvetica" panose="020B0604020202020204" pitchFamily="34" charset="0"/>
              </a:rPr>
              <a:t>Spacious bathroom comprising; bath with splashback areas and shower unit over, shower curtain and rail, pedestal wash hand basin with tiled splashback, WC with push button flush, two built in cupboards, radiator.  Two double glazed windows both with pattern glass.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Aldborough Court is set in the highly sought after ‘Avenues’ area of Exmouth and enjoys stunning communal gardens which include seating areas, neatly kept lawned areas of garden with well stocked shrub and flower beds which offer an abundance of colour, Lily pond with feature bridge over.  The property also benefits from a </a:t>
            </a:r>
            <a:r>
              <a:rPr lang="en-GB" sz="1400" b="1" dirty="0">
                <a:latin typeface="Helvetica" panose="020B0604020202020204" pitchFamily="34" charset="0"/>
                <a:cs typeface="Helvetica" panose="020B0604020202020204" pitchFamily="34" charset="0"/>
              </a:rPr>
              <a:t>CAR PORT. </a:t>
            </a:r>
          </a:p>
          <a:p>
            <a:r>
              <a:rPr lang="en-GB" sz="1400" dirty="0">
                <a:latin typeface="Helvetica" panose="020B0604020202020204" pitchFamily="34" charset="0"/>
                <a:cs typeface="Helvetica" panose="020B0604020202020204" pitchFamily="34" charset="0"/>
              </a:rPr>
              <a:t> </a:t>
            </a:r>
          </a:p>
          <a:p>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071714"/>
          </a:xfrm>
          <a:prstGeom prst="rect">
            <a:avLst/>
          </a:prstGeom>
          <a:noFill/>
        </p:spPr>
        <p:txBody>
          <a:bodyPr wrap="square" rtlCol="0">
            <a:spAutoFit/>
          </a:bodyPr>
          <a:lstStyle/>
          <a:p>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TENURE AND OUTGOINGS:    </a:t>
            </a:r>
            <a:r>
              <a:rPr lang="en-GB" sz="1400" dirty="0">
                <a:latin typeface="Helvetica" panose="020B0604020202020204" pitchFamily="34" charset="0"/>
                <a:cs typeface="Helvetica" panose="020B0604020202020204" pitchFamily="34" charset="0"/>
              </a:rPr>
              <a:t>We understand that the property is held on a 999 year lease from 2003 with a share of the freehold.  The service charge is </a:t>
            </a:r>
            <a:r>
              <a:rPr lang="en-GB" sz="1400">
                <a:latin typeface="Helvetica" panose="020B0604020202020204" pitchFamily="34" charset="0"/>
                <a:cs typeface="Helvetica" panose="020B0604020202020204" pitchFamily="34" charset="0"/>
              </a:rPr>
              <a:t>£380 </a:t>
            </a:r>
            <a:r>
              <a:rPr lang="en-GB" sz="1400" dirty="0">
                <a:latin typeface="Helvetica" panose="020B0604020202020204" pitchFamily="34" charset="0"/>
                <a:cs typeface="Helvetica" panose="020B0604020202020204" pitchFamily="34" charset="0"/>
              </a:rPr>
              <a:t>per quarter payable to the management company.  </a:t>
            </a:r>
          </a:p>
          <a:p>
            <a:br>
              <a:rPr lang="en-GB" sz="1400" dirty="0">
                <a:latin typeface="Helvetica" panose="020B0604020202020204" pitchFamily="34" charset="0"/>
                <a:cs typeface="Helvetica" panose="020B0604020202020204" pitchFamily="34" charset="0"/>
              </a:rPr>
            </a:br>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400" b="1" dirty="0">
                <a:effectLst/>
                <a:latin typeface="Helvetica" panose="020B0604020202020204" pitchFamily="34" charset="0"/>
                <a:ea typeface="Times New Roman" panose="02020603050405020304" pitchFamily="18" charset="0"/>
                <a:cs typeface="Helvetica-Bold"/>
              </a:rPr>
              <a:t>FLOOR PLAN</a:t>
            </a:r>
            <a:r>
              <a:rPr lang="en-GB" sz="1400" b="1" dirty="0">
                <a:solidFill>
                  <a:srgbClr val="333333"/>
                </a:solidFill>
                <a:effectLst/>
                <a:latin typeface="Helvetica" panose="020B0604020202020204" pitchFamily="34" charset="0"/>
                <a:ea typeface="Times New Roman" panose="02020603050405020304" pitchFamily="18" charset="0"/>
                <a:cs typeface="Helvetica-Bold"/>
              </a:rPr>
              <a:t>: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1196B828-B503-E574-0D3C-7F35C9503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443" y="2327039"/>
            <a:ext cx="6217590" cy="742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709</Words>
  <Application>Microsoft Office PowerPoint</Application>
  <PresentationFormat>Custom</PresentationFormat>
  <Paragraphs>102</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Frutiger LT Std 55 Roman</vt:lpstr>
      <vt:lpstr>Helvetica</vt:lpstr>
      <vt:lpstr>HelveticaNeueLT-Medium</vt:lpstr>
      <vt:lpstr>HelveticaNeueLT-Roman</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24</cp:revision>
  <cp:lastPrinted>2024-05-17T11:11:31Z</cp:lastPrinted>
  <dcterms:created xsi:type="dcterms:W3CDTF">2023-03-19T13:39:10Z</dcterms:created>
  <dcterms:modified xsi:type="dcterms:W3CDTF">2024-05-17T11:11:32Z</dcterms:modified>
</cp:coreProperties>
</file>